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301" r:id="rId3"/>
    <p:sldId id="284" r:id="rId4"/>
    <p:sldId id="283" r:id="rId5"/>
    <p:sldId id="295" r:id="rId6"/>
    <p:sldId id="2147374916" r:id="rId7"/>
    <p:sldId id="296" r:id="rId8"/>
    <p:sldId id="299" r:id="rId9"/>
    <p:sldId id="278" r:id="rId10"/>
    <p:sldId id="302" r:id="rId11"/>
    <p:sldId id="2147374915" r:id="rId12"/>
    <p:sldId id="2147374911" r:id="rId13"/>
    <p:sldId id="214737491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4ABAC-A9AE-4ED0-8929-59B4D2EA3F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B7A64B9-A035-4E14-BE41-3C1BBA9C16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9B1A2B0-A431-478C-903C-C1E39C258C61}"/>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5" name="Footer Placeholder 4">
            <a:extLst>
              <a:ext uri="{FF2B5EF4-FFF2-40B4-BE49-F238E27FC236}">
                <a16:creationId xmlns:a16="http://schemas.microsoft.com/office/drawing/2014/main" id="{03ABFBE9-3F4E-4A08-919E-CECD5D7431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AEFA70-478F-45BB-B19F-1EFC35E4B6D8}"/>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300165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45F69-72D3-4D97-8579-90C8D352BDD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28F6B3-8E57-4EDB-892D-73F76379CF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D20C84-546F-4B9D-843E-1B11ED1FD0FF}"/>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5" name="Footer Placeholder 4">
            <a:extLst>
              <a:ext uri="{FF2B5EF4-FFF2-40B4-BE49-F238E27FC236}">
                <a16:creationId xmlns:a16="http://schemas.microsoft.com/office/drawing/2014/main" id="{1ACD7DDB-64BD-4DCE-B449-A8009EC070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2691BD-181C-4BA7-945F-9264617D17D7}"/>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46157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8A4AAB-698B-42A1-85A1-DB5644F17F8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B71F03-0F00-4C48-B4F3-0A49606363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A3D84F-D16D-4E1B-9AF2-7D1A28F1CAE7}"/>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5" name="Footer Placeholder 4">
            <a:extLst>
              <a:ext uri="{FF2B5EF4-FFF2-40B4-BE49-F238E27FC236}">
                <a16:creationId xmlns:a16="http://schemas.microsoft.com/office/drawing/2014/main" id="{E4392FDC-601D-4855-9BE0-1CAB1E25BB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2759C1-254B-45E7-A39E-0B70EB35DCBC}"/>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47941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21094-2B22-4CAF-94BD-321AD4F971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0D3B3B-A2D5-4F4E-B731-133C404B80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170898-0453-45C7-8091-68BF085D0E16}"/>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5" name="Footer Placeholder 4">
            <a:extLst>
              <a:ext uri="{FF2B5EF4-FFF2-40B4-BE49-F238E27FC236}">
                <a16:creationId xmlns:a16="http://schemas.microsoft.com/office/drawing/2014/main" id="{030ADC7A-F6FC-4103-A496-6C741FB5B5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4F368C-D023-4F6C-B243-E9ACFBF8B6A2}"/>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3913988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167F6-3EB6-4E70-8A24-DEC1ED7ECE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727A34-2CF2-43DC-8230-88B5CEFD12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A0B9CC-082F-449D-A116-7F63C6F40189}"/>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5" name="Footer Placeholder 4">
            <a:extLst>
              <a:ext uri="{FF2B5EF4-FFF2-40B4-BE49-F238E27FC236}">
                <a16:creationId xmlns:a16="http://schemas.microsoft.com/office/drawing/2014/main" id="{2113A7C5-7557-4AA2-AFE0-04305FC6A9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8904B7-9F79-47B3-AFBC-103E1E3CD6FC}"/>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999875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BA21B-8994-4F4C-A216-CFE39A57EE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E7EA2F2-C79F-4923-8E98-145C67E6FC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67E9C9-11CB-4105-B979-15DE1E9A91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0A17056-7EFF-4E11-B4E1-D7BD0D510B0B}"/>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6" name="Footer Placeholder 5">
            <a:extLst>
              <a:ext uri="{FF2B5EF4-FFF2-40B4-BE49-F238E27FC236}">
                <a16:creationId xmlns:a16="http://schemas.microsoft.com/office/drawing/2014/main" id="{1AF69C2C-0AF3-40D7-8C06-726B4DB5EA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DA7340-A542-41A7-A808-647A1D337C38}"/>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235786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2FC1-AF5A-4BE6-AE7F-EAB1EBC14B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3487DA-5873-4CDE-8C94-CCE3216A70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079115-02D0-42F8-8711-C071010C11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B7A28E-E6C5-4848-B4EA-B7227891C9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D7741B-7C4F-4C6C-A0E2-A25029FBC2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3156170-FCE2-4431-B1FC-68B2A3CBFCC9}"/>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8" name="Footer Placeholder 7">
            <a:extLst>
              <a:ext uri="{FF2B5EF4-FFF2-40B4-BE49-F238E27FC236}">
                <a16:creationId xmlns:a16="http://schemas.microsoft.com/office/drawing/2014/main" id="{AC923E9D-D2ED-4FD2-B3A5-54676B70255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A74FD80-BF6C-42C6-A0BF-65AC176EB9C7}"/>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161750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BE2D7-352E-4606-8E5F-92F87709C49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EE984C1-5CB5-4234-8A51-B74647AD5B12}"/>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4" name="Footer Placeholder 3">
            <a:extLst>
              <a:ext uri="{FF2B5EF4-FFF2-40B4-BE49-F238E27FC236}">
                <a16:creationId xmlns:a16="http://schemas.microsoft.com/office/drawing/2014/main" id="{0E70C747-3DA3-442F-B6AF-C47BB38357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FB82313-3735-414D-A03D-6A40108CB246}"/>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65337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F629E-1420-4FAA-B5FD-D02446A6B9C0}"/>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3" name="Footer Placeholder 2">
            <a:extLst>
              <a:ext uri="{FF2B5EF4-FFF2-40B4-BE49-F238E27FC236}">
                <a16:creationId xmlns:a16="http://schemas.microsoft.com/office/drawing/2014/main" id="{3B7AD402-1EB6-475F-9881-B7060BA28D0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9C0B2B8-721D-4157-9468-77CE38084C97}"/>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3782526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E8BE8-C1D1-4F4F-BC16-5CC01FCB67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289B0E2-6061-4EBD-9490-0580CD06D3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6C08B95-EB4E-4F50-B48E-267463B140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6D3070-6988-480B-93FB-3EF366D50139}"/>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6" name="Footer Placeholder 5">
            <a:extLst>
              <a:ext uri="{FF2B5EF4-FFF2-40B4-BE49-F238E27FC236}">
                <a16:creationId xmlns:a16="http://schemas.microsoft.com/office/drawing/2014/main" id="{6E585856-9CD4-493F-AE49-33CADA7710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2060CE-CAB1-44B3-AACF-700BAEE7CAAD}"/>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3278433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6A3D4-6C53-45EA-980D-209846297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21427AB-C44B-456F-9EEC-C6D99D611A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744741-7C80-45EE-AC3F-F40BAB3734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4BF342-D15D-49C5-B081-307B81E5E1A2}"/>
              </a:ext>
            </a:extLst>
          </p:cNvPr>
          <p:cNvSpPr>
            <a:spLocks noGrp="1"/>
          </p:cNvSpPr>
          <p:nvPr>
            <p:ph type="dt" sz="half" idx="10"/>
          </p:nvPr>
        </p:nvSpPr>
        <p:spPr/>
        <p:txBody>
          <a:bodyPr/>
          <a:lstStyle/>
          <a:p>
            <a:fld id="{FF75409F-EFCF-40B1-9A50-7B557FD9C448}" type="datetimeFigureOut">
              <a:rPr lang="en-GB" smtClean="0"/>
              <a:t>14/11/2023</a:t>
            </a:fld>
            <a:endParaRPr lang="en-GB"/>
          </a:p>
        </p:txBody>
      </p:sp>
      <p:sp>
        <p:nvSpPr>
          <p:cNvPr id="6" name="Footer Placeholder 5">
            <a:extLst>
              <a:ext uri="{FF2B5EF4-FFF2-40B4-BE49-F238E27FC236}">
                <a16:creationId xmlns:a16="http://schemas.microsoft.com/office/drawing/2014/main" id="{3EDCC889-1591-476F-A58E-B2E71BB7BA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000D0D-B900-47FC-B7FA-79CB16694C5A}"/>
              </a:ext>
            </a:extLst>
          </p:cNvPr>
          <p:cNvSpPr>
            <a:spLocks noGrp="1"/>
          </p:cNvSpPr>
          <p:nvPr>
            <p:ph type="sldNum" sz="quarter" idx="12"/>
          </p:nvPr>
        </p:nvSpPr>
        <p:spPr/>
        <p:txBody>
          <a:bodyPr/>
          <a:lstStyle/>
          <a:p>
            <a:fld id="{2E364B91-415D-491B-9BE1-B4FE98597115}" type="slidenum">
              <a:rPr lang="en-GB" smtClean="0"/>
              <a:t>‹#›</a:t>
            </a:fld>
            <a:endParaRPr lang="en-GB"/>
          </a:p>
        </p:txBody>
      </p:sp>
    </p:spTree>
    <p:extLst>
      <p:ext uri="{BB962C8B-B14F-4D97-AF65-F5344CB8AC3E}">
        <p14:creationId xmlns:p14="http://schemas.microsoft.com/office/powerpoint/2010/main" val="2873823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A0A67A-4718-4CD5-A140-B7D358B368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9F8CBA-685A-492C-91A1-D6B7A01850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1FC7FB-302D-4A96-BC87-A9E3FE7F53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5409F-EFCF-40B1-9A50-7B557FD9C448}" type="datetimeFigureOut">
              <a:rPr lang="en-GB" smtClean="0"/>
              <a:t>14/11/2023</a:t>
            </a:fld>
            <a:endParaRPr lang="en-GB"/>
          </a:p>
        </p:txBody>
      </p:sp>
      <p:sp>
        <p:nvSpPr>
          <p:cNvPr id="5" name="Footer Placeholder 4">
            <a:extLst>
              <a:ext uri="{FF2B5EF4-FFF2-40B4-BE49-F238E27FC236}">
                <a16:creationId xmlns:a16="http://schemas.microsoft.com/office/drawing/2014/main" id="{7C499B5D-956C-402C-83E0-22BDF5243F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9283DFC-AC6E-4B9C-8114-D4BD37917E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64B91-415D-491B-9BE1-B4FE98597115}" type="slidenum">
              <a:rPr lang="en-GB" smtClean="0"/>
              <a:t>‹#›</a:t>
            </a:fld>
            <a:endParaRPr lang="en-GB"/>
          </a:p>
        </p:txBody>
      </p:sp>
    </p:spTree>
    <p:extLst>
      <p:ext uri="{BB962C8B-B14F-4D97-AF65-F5344CB8AC3E}">
        <p14:creationId xmlns:p14="http://schemas.microsoft.com/office/powerpoint/2010/main" val="2401383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933E-D1C5-4D7E-BC0C-806CFB9A0BCA}"/>
              </a:ext>
            </a:extLst>
          </p:cNvPr>
          <p:cNvSpPr>
            <a:spLocks noGrp="1"/>
          </p:cNvSpPr>
          <p:nvPr>
            <p:ph type="ctrTitle"/>
          </p:nvPr>
        </p:nvSpPr>
        <p:spPr>
          <a:xfrm>
            <a:off x="1524000" y="1122363"/>
            <a:ext cx="9144000" cy="1212874"/>
          </a:xfrm>
        </p:spPr>
        <p:txBody>
          <a:bodyPr/>
          <a:lstStyle/>
          <a:p>
            <a:r>
              <a:rPr lang="en-GB"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bg1"/>
                </a:solidFill>
              </a:rPr>
              <a:t>Arthur Medical Centre</a:t>
            </a:r>
          </a:p>
        </p:txBody>
      </p:sp>
      <p:sp>
        <p:nvSpPr>
          <p:cNvPr id="3" name="Subtitle 2">
            <a:extLst>
              <a:ext uri="{FF2B5EF4-FFF2-40B4-BE49-F238E27FC236}">
                <a16:creationId xmlns:a16="http://schemas.microsoft.com/office/drawing/2014/main" id="{6AEFF9FA-05CF-4283-8A01-D648529EB15B}"/>
              </a:ext>
            </a:extLst>
          </p:cNvPr>
          <p:cNvSpPr>
            <a:spLocks noGrp="1"/>
          </p:cNvSpPr>
          <p:nvPr>
            <p:ph type="subTitle" idx="1"/>
          </p:nvPr>
        </p:nvSpPr>
        <p:spPr>
          <a:ln>
            <a:noFill/>
          </a:ln>
        </p:spPr>
        <p:txBody>
          <a:bodyPr>
            <a:normAutofit fontScale="92500" lnSpcReduction="10000"/>
          </a:bodyPr>
          <a:lstStyle/>
          <a:p>
            <a:endParaRPr lang="en-GB" sz="6000" dirty="0">
              <a:solidFill>
                <a:schemeClr val="bg1"/>
              </a:solidFill>
            </a:endParaRPr>
          </a:p>
          <a:p>
            <a:r>
              <a:rPr lang="en-GB" sz="6000" dirty="0">
                <a:solidFill>
                  <a:schemeClr val="bg1"/>
                </a:solidFill>
              </a:rPr>
              <a:t>Patient Participation Group</a:t>
            </a:r>
          </a:p>
        </p:txBody>
      </p:sp>
    </p:spTree>
    <p:extLst>
      <p:ext uri="{BB962C8B-B14F-4D97-AF65-F5344CB8AC3E}">
        <p14:creationId xmlns:p14="http://schemas.microsoft.com/office/powerpoint/2010/main" val="8402244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933E-D1C5-4D7E-BC0C-806CFB9A0BCA}"/>
              </a:ext>
            </a:extLst>
          </p:cNvPr>
          <p:cNvSpPr>
            <a:spLocks noGrp="1"/>
          </p:cNvSpPr>
          <p:nvPr>
            <p:ph type="ctrTitle"/>
          </p:nvPr>
        </p:nvSpPr>
        <p:spPr>
          <a:xfrm>
            <a:off x="1524000" y="1122363"/>
            <a:ext cx="9144000" cy="1212874"/>
          </a:xfrm>
        </p:spPr>
        <p:txBody>
          <a:bodyPr/>
          <a:lstStyle/>
          <a:p>
            <a:r>
              <a:rPr lang="en-GB"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bg1"/>
                </a:solidFill>
              </a:rPr>
              <a:t>Arthur Medical Centre</a:t>
            </a:r>
          </a:p>
        </p:txBody>
      </p:sp>
      <p:sp>
        <p:nvSpPr>
          <p:cNvPr id="3" name="Subtitle 2">
            <a:extLst>
              <a:ext uri="{FF2B5EF4-FFF2-40B4-BE49-F238E27FC236}">
                <a16:creationId xmlns:a16="http://schemas.microsoft.com/office/drawing/2014/main" id="{6AEFF9FA-05CF-4283-8A01-D648529EB15B}"/>
              </a:ext>
            </a:extLst>
          </p:cNvPr>
          <p:cNvSpPr>
            <a:spLocks noGrp="1"/>
          </p:cNvSpPr>
          <p:nvPr>
            <p:ph type="subTitle" idx="1"/>
          </p:nvPr>
        </p:nvSpPr>
        <p:spPr>
          <a:ln>
            <a:noFill/>
          </a:ln>
        </p:spPr>
        <p:txBody>
          <a:bodyPr>
            <a:normAutofit/>
          </a:bodyPr>
          <a:lstStyle/>
          <a:p>
            <a:r>
              <a:rPr lang="en-GB" sz="6000" dirty="0">
                <a:solidFill>
                  <a:schemeClr val="bg1"/>
                </a:solidFill>
              </a:rPr>
              <a:t>‘Town Hall Meeting’</a:t>
            </a:r>
          </a:p>
        </p:txBody>
      </p:sp>
    </p:spTree>
    <p:extLst>
      <p:ext uri="{BB962C8B-B14F-4D97-AF65-F5344CB8AC3E}">
        <p14:creationId xmlns:p14="http://schemas.microsoft.com/office/powerpoint/2010/main" val="42246219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1D88-46A2-CB9E-A067-EFEDC8055983}"/>
              </a:ext>
            </a:extLst>
          </p:cNvPr>
          <p:cNvSpPr>
            <a:spLocks noGrp="1"/>
          </p:cNvSpPr>
          <p:nvPr>
            <p:ph type="title"/>
          </p:nvPr>
        </p:nvSpPr>
        <p:spPr/>
        <p:txBody>
          <a:bodyPr/>
          <a:lstStyle/>
          <a:p>
            <a:pPr algn="ctr"/>
            <a:r>
              <a:rPr lang="en-GB" b="1" dirty="0"/>
              <a:t>Patient Meeting 21</a:t>
            </a:r>
            <a:r>
              <a:rPr lang="en-GB" b="1" baseline="30000" dirty="0"/>
              <a:t>st</a:t>
            </a:r>
            <a:r>
              <a:rPr lang="en-GB" b="1" dirty="0"/>
              <a:t> June 2023</a:t>
            </a:r>
          </a:p>
        </p:txBody>
      </p:sp>
      <p:sp>
        <p:nvSpPr>
          <p:cNvPr id="3" name="Content Placeholder 2">
            <a:extLst>
              <a:ext uri="{FF2B5EF4-FFF2-40B4-BE49-F238E27FC236}">
                <a16:creationId xmlns:a16="http://schemas.microsoft.com/office/drawing/2014/main" id="{07397E9D-E6F4-4B24-6FBB-80A16CBA7426}"/>
              </a:ext>
            </a:extLst>
          </p:cNvPr>
          <p:cNvSpPr>
            <a:spLocks noGrp="1"/>
          </p:cNvSpPr>
          <p:nvPr>
            <p:ph idx="1"/>
          </p:nvPr>
        </p:nvSpPr>
        <p:spPr>
          <a:xfrm>
            <a:off x="838200" y="1825625"/>
            <a:ext cx="5839691" cy="4351338"/>
          </a:xfrm>
        </p:spPr>
        <p:txBody>
          <a:bodyPr>
            <a:noAutofit/>
          </a:bodyPr>
          <a:lstStyle/>
          <a:p>
            <a:pPr marL="0" indent="0">
              <a:buNone/>
            </a:pPr>
            <a:r>
              <a:rPr lang="en-GB" sz="2400" dirty="0"/>
              <a:t>Contrary to our fears (and to the opinions of every other practice we spoke to), the Patient Meeting was a success!</a:t>
            </a:r>
          </a:p>
          <a:p>
            <a:pPr marL="0" indent="0">
              <a:buNone/>
            </a:pPr>
            <a:endParaRPr lang="en-GB" sz="2400" dirty="0"/>
          </a:p>
          <a:p>
            <a:pPr marL="0" indent="0">
              <a:buNone/>
            </a:pPr>
            <a:r>
              <a:rPr lang="en-GB" sz="2400" dirty="0"/>
              <a:t>We would like to give a massive</a:t>
            </a:r>
          </a:p>
          <a:p>
            <a:pPr marL="0" indent="0" algn="ctr">
              <a:buNone/>
            </a:pPr>
            <a:r>
              <a:rPr lang="en-GB" sz="4000" b="1" u="sng" dirty="0"/>
              <a:t>THANK YOU</a:t>
            </a:r>
          </a:p>
          <a:p>
            <a:pPr marL="0" indent="0">
              <a:buNone/>
            </a:pPr>
            <a:r>
              <a:rPr lang="en-GB" sz="2400" dirty="0"/>
              <a:t>to all of you for supporting this effort and for helping us present our practice in the best way.</a:t>
            </a:r>
          </a:p>
          <a:p>
            <a:pPr marL="0" indent="0">
              <a:buNone/>
            </a:pPr>
            <a:endParaRPr lang="en-GB" sz="2400" dirty="0"/>
          </a:p>
          <a:p>
            <a:pPr marL="0" indent="0">
              <a:buNone/>
            </a:pPr>
            <a:endParaRPr lang="en-GB" sz="2400" dirty="0"/>
          </a:p>
        </p:txBody>
      </p:sp>
      <p:pic>
        <p:nvPicPr>
          <p:cNvPr id="5" name="Picture 4" descr="A group of hands touching each other's hands&#10;&#10;Description automatically generated">
            <a:extLst>
              <a:ext uri="{FF2B5EF4-FFF2-40B4-BE49-F238E27FC236}">
                <a16:creationId xmlns:a16="http://schemas.microsoft.com/office/drawing/2014/main" id="{61D1DC9F-36CA-21A2-3C93-59E78CCD56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5331" y="2341924"/>
            <a:ext cx="4544106" cy="3318740"/>
          </a:xfrm>
          <a:prstGeom prst="rect">
            <a:avLst/>
          </a:prstGeom>
        </p:spPr>
      </p:pic>
    </p:spTree>
    <p:extLst>
      <p:ext uri="{BB962C8B-B14F-4D97-AF65-F5344CB8AC3E}">
        <p14:creationId xmlns:p14="http://schemas.microsoft.com/office/powerpoint/2010/main" val="3337236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833-12B9-C73B-B5E9-15F1CB298EF0}"/>
              </a:ext>
            </a:extLst>
          </p:cNvPr>
          <p:cNvSpPr>
            <a:spLocks noGrp="1"/>
          </p:cNvSpPr>
          <p:nvPr>
            <p:ph type="title"/>
          </p:nvPr>
        </p:nvSpPr>
        <p:spPr/>
        <p:txBody>
          <a:bodyPr/>
          <a:lstStyle/>
          <a:p>
            <a:pPr algn="ctr"/>
            <a:r>
              <a:rPr lang="en-GB" dirty="0"/>
              <a:t>Post meeting feedback</a:t>
            </a:r>
          </a:p>
        </p:txBody>
      </p:sp>
      <p:sp>
        <p:nvSpPr>
          <p:cNvPr id="3" name="Content Placeholder 2">
            <a:extLst>
              <a:ext uri="{FF2B5EF4-FFF2-40B4-BE49-F238E27FC236}">
                <a16:creationId xmlns:a16="http://schemas.microsoft.com/office/drawing/2014/main" id="{5909C2D5-1849-3C50-0DB4-7191FB34F338}"/>
              </a:ext>
            </a:extLst>
          </p:cNvPr>
          <p:cNvSpPr>
            <a:spLocks noGrp="1"/>
          </p:cNvSpPr>
          <p:nvPr>
            <p:ph idx="1"/>
          </p:nvPr>
        </p:nvSpPr>
        <p:spPr/>
        <p:txBody>
          <a:bodyPr>
            <a:normAutofit fontScale="92500" lnSpcReduction="10000"/>
          </a:bodyPr>
          <a:lstStyle/>
          <a:p>
            <a:r>
              <a:rPr lang="en-GB" i="1" dirty="0"/>
              <a:t>“Very informative and professionally delivered brief. It has certainly has opened my eyes to the amount of hard work you and your team put in to ensure the medical centre runs smoothly.”</a:t>
            </a:r>
          </a:p>
          <a:p>
            <a:r>
              <a:rPr lang="en-GB" i="1" dirty="0"/>
              <a:t>“Just to say how much it was appreciated to join you and Dr Wilton at the Zoom meeting this evening, which was both informative and helpful in understanding the working of the Practice and Primary Care Trust.”</a:t>
            </a:r>
          </a:p>
          <a:p>
            <a:r>
              <a:rPr lang="en-GB" i="1" dirty="0"/>
              <a:t>“Thank you so much for arranging it and thank your staff for their time and effort in participating, I sincerely hope you all felt it useful too.”</a:t>
            </a:r>
          </a:p>
          <a:p>
            <a:r>
              <a:rPr lang="en-GB" i="1" dirty="0"/>
              <a:t>“It would be good to have insight into your team”</a:t>
            </a:r>
          </a:p>
          <a:p>
            <a:r>
              <a:rPr lang="en-GB" i="1" dirty="0"/>
              <a:t>“Good to get understanding of how allied health professionals can help and what other services can be offered”</a:t>
            </a:r>
          </a:p>
          <a:p>
            <a:endParaRPr lang="en-GB" dirty="0"/>
          </a:p>
          <a:p>
            <a:endParaRPr lang="en-GB" dirty="0"/>
          </a:p>
        </p:txBody>
      </p:sp>
    </p:spTree>
    <p:extLst>
      <p:ext uri="{BB962C8B-B14F-4D97-AF65-F5344CB8AC3E}">
        <p14:creationId xmlns:p14="http://schemas.microsoft.com/office/powerpoint/2010/main" val="3050089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833-12B9-C73B-B5E9-15F1CB298EF0}"/>
              </a:ext>
            </a:extLst>
          </p:cNvPr>
          <p:cNvSpPr>
            <a:spLocks noGrp="1"/>
          </p:cNvSpPr>
          <p:nvPr>
            <p:ph type="title"/>
          </p:nvPr>
        </p:nvSpPr>
        <p:spPr/>
        <p:txBody>
          <a:bodyPr/>
          <a:lstStyle/>
          <a:p>
            <a:pPr algn="ctr"/>
            <a:r>
              <a:rPr lang="en-GB" dirty="0"/>
              <a:t>Building work</a:t>
            </a:r>
          </a:p>
        </p:txBody>
      </p:sp>
      <p:sp>
        <p:nvSpPr>
          <p:cNvPr id="3" name="Content Placeholder 2">
            <a:extLst>
              <a:ext uri="{FF2B5EF4-FFF2-40B4-BE49-F238E27FC236}">
                <a16:creationId xmlns:a16="http://schemas.microsoft.com/office/drawing/2014/main" id="{5909C2D5-1849-3C50-0DB4-7191FB34F338}"/>
              </a:ext>
            </a:extLst>
          </p:cNvPr>
          <p:cNvSpPr>
            <a:spLocks noGrp="1"/>
          </p:cNvSpPr>
          <p:nvPr>
            <p:ph idx="1"/>
          </p:nvPr>
        </p:nvSpPr>
        <p:spPr/>
        <p:txBody>
          <a:bodyPr/>
          <a:lstStyle/>
          <a:p>
            <a:r>
              <a:rPr lang="en-GB" dirty="0"/>
              <a:t>Funding now agreed in principle with the ICB and NHSE</a:t>
            </a:r>
          </a:p>
          <a:p>
            <a:r>
              <a:rPr lang="en-GB" dirty="0"/>
              <a:t>Finance agreed with bank for remainder</a:t>
            </a:r>
          </a:p>
          <a:p>
            <a:r>
              <a:rPr lang="en-GB" dirty="0"/>
              <a:t>Architect’s plans complete and have gone to Planning Permission/Building Control. Work begins in earnest once complete</a:t>
            </a:r>
            <a:br>
              <a:rPr lang="en-GB" dirty="0"/>
            </a:br>
            <a:r>
              <a:rPr lang="en-GB" i="1" dirty="0"/>
              <a:t>(Any political support would be welcome!)</a:t>
            </a:r>
            <a:endParaRPr lang="en-GB" dirty="0"/>
          </a:p>
          <a:p>
            <a:r>
              <a:rPr lang="en-GB" dirty="0"/>
              <a:t>New heating system to begin install in October</a:t>
            </a:r>
          </a:p>
          <a:p>
            <a:r>
              <a:rPr lang="en-GB" dirty="0"/>
              <a:t>Anticipate ground works begin in January with work complete by June</a:t>
            </a:r>
          </a:p>
          <a:p>
            <a:r>
              <a:rPr lang="en-GB" dirty="0"/>
              <a:t>Net outcome 5 x new clinical rooms</a:t>
            </a:r>
          </a:p>
          <a:p>
            <a:endParaRPr lang="en-GB" dirty="0"/>
          </a:p>
        </p:txBody>
      </p:sp>
    </p:spTree>
    <p:extLst>
      <p:ext uri="{BB962C8B-B14F-4D97-AF65-F5344CB8AC3E}">
        <p14:creationId xmlns:p14="http://schemas.microsoft.com/office/powerpoint/2010/main" val="842048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1D88-46A2-CB9E-A067-EFEDC8055983}"/>
              </a:ext>
            </a:extLst>
          </p:cNvPr>
          <p:cNvSpPr>
            <a:spLocks noGrp="1"/>
          </p:cNvSpPr>
          <p:nvPr>
            <p:ph type="title"/>
          </p:nvPr>
        </p:nvSpPr>
        <p:spPr/>
        <p:txBody>
          <a:bodyPr/>
          <a:lstStyle/>
          <a:p>
            <a:pPr algn="ctr"/>
            <a:r>
              <a:rPr lang="en-GB" b="1" dirty="0"/>
              <a:t>Agenda</a:t>
            </a:r>
          </a:p>
        </p:txBody>
      </p:sp>
      <p:sp>
        <p:nvSpPr>
          <p:cNvPr id="3" name="Content Placeholder 2">
            <a:extLst>
              <a:ext uri="{FF2B5EF4-FFF2-40B4-BE49-F238E27FC236}">
                <a16:creationId xmlns:a16="http://schemas.microsoft.com/office/drawing/2014/main" id="{07397E9D-E6F4-4B24-6FBB-80A16CBA7426}"/>
              </a:ext>
            </a:extLst>
          </p:cNvPr>
          <p:cNvSpPr>
            <a:spLocks noGrp="1"/>
          </p:cNvSpPr>
          <p:nvPr>
            <p:ph idx="1"/>
          </p:nvPr>
        </p:nvSpPr>
        <p:spPr/>
        <p:txBody>
          <a:bodyPr>
            <a:normAutofit/>
          </a:bodyPr>
          <a:lstStyle/>
          <a:p>
            <a:pPr marL="514350" indent="-514350">
              <a:buAutoNum type="arabicPeriod"/>
            </a:pPr>
            <a:r>
              <a:rPr lang="en-GB" dirty="0"/>
              <a:t>Review of Previous Meeting </a:t>
            </a:r>
          </a:p>
          <a:p>
            <a:pPr marL="514350" indent="-514350">
              <a:buAutoNum type="arabicPeriod"/>
            </a:pPr>
            <a:r>
              <a:rPr lang="en-GB" dirty="0"/>
              <a:t>Practice Update </a:t>
            </a:r>
            <a:r>
              <a:rPr lang="en-GB" dirty="0" err="1"/>
              <a:t>inc</a:t>
            </a:r>
            <a:r>
              <a:rPr lang="en-GB" dirty="0"/>
              <a:t> building (general) (AC)</a:t>
            </a:r>
          </a:p>
          <a:p>
            <a:pPr marL="514350" indent="-514350">
              <a:buAutoNum type="arabicPeriod" startAt="3"/>
            </a:pPr>
            <a:r>
              <a:rPr lang="en-GB" dirty="0"/>
              <a:t>Potential vaccination support/programme/age groups</a:t>
            </a:r>
          </a:p>
          <a:p>
            <a:pPr marL="514350" indent="-514350">
              <a:buAutoNum type="arabicPeriod" startAt="3"/>
            </a:pPr>
            <a:r>
              <a:rPr lang="en-GB" dirty="0"/>
              <a:t>Members Feedback</a:t>
            </a:r>
          </a:p>
          <a:p>
            <a:pPr marL="514350" indent="-514350">
              <a:buAutoNum type="arabicPeriod" startAt="3"/>
            </a:pPr>
            <a:r>
              <a:rPr lang="en-GB" dirty="0"/>
              <a:t>Phlebotomy Status</a:t>
            </a:r>
          </a:p>
          <a:p>
            <a:pPr marL="514350" indent="-514350">
              <a:buAutoNum type="arabicPeriod" startAt="3"/>
            </a:pPr>
            <a:r>
              <a:rPr lang="en-GB" dirty="0"/>
              <a:t>AOB</a:t>
            </a:r>
          </a:p>
        </p:txBody>
      </p:sp>
    </p:spTree>
    <p:extLst>
      <p:ext uri="{BB962C8B-B14F-4D97-AF65-F5344CB8AC3E}">
        <p14:creationId xmlns:p14="http://schemas.microsoft.com/office/powerpoint/2010/main" val="1246777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1933E-D1C5-4D7E-BC0C-806CFB9A0BCA}"/>
              </a:ext>
            </a:extLst>
          </p:cNvPr>
          <p:cNvSpPr>
            <a:spLocks noGrp="1"/>
          </p:cNvSpPr>
          <p:nvPr>
            <p:ph type="ctrTitle"/>
          </p:nvPr>
        </p:nvSpPr>
        <p:spPr>
          <a:xfrm>
            <a:off x="1524000" y="1122363"/>
            <a:ext cx="9144000" cy="1212874"/>
          </a:xfrm>
        </p:spPr>
        <p:txBody>
          <a:bodyPr/>
          <a:lstStyle/>
          <a:p>
            <a:r>
              <a:rPr lang="en-GB" dirty="0">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bg1"/>
                </a:solidFill>
              </a:rPr>
              <a:t>Arthur Medical Centre</a:t>
            </a:r>
          </a:p>
        </p:txBody>
      </p:sp>
      <p:sp>
        <p:nvSpPr>
          <p:cNvPr id="3" name="Subtitle 2">
            <a:extLst>
              <a:ext uri="{FF2B5EF4-FFF2-40B4-BE49-F238E27FC236}">
                <a16:creationId xmlns:a16="http://schemas.microsoft.com/office/drawing/2014/main" id="{6AEFF9FA-05CF-4283-8A01-D648529EB15B}"/>
              </a:ext>
            </a:extLst>
          </p:cNvPr>
          <p:cNvSpPr>
            <a:spLocks noGrp="1"/>
          </p:cNvSpPr>
          <p:nvPr>
            <p:ph type="subTitle" idx="1"/>
          </p:nvPr>
        </p:nvSpPr>
        <p:spPr>
          <a:ln>
            <a:noFill/>
          </a:ln>
        </p:spPr>
        <p:txBody>
          <a:bodyPr>
            <a:normAutofit/>
          </a:bodyPr>
          <a:lstStyle/>
          <a:p>
            <a:r>
              <a:rPr lang="en-GB" sz="6000" dirty="0">
                <a:solidFill>
                  <a:schemeClr val="bg1"/>
                </a:solidFill>
              </a:rPr>
              <a:t>General Updates</a:t>
            </a:r>
          </a:p>
        </p:txBody>
      </p:sp>
    </p:spTree>
    <p:extLst>
      <p:ext uri="{BB962C8B-B14F-4D97-AF65-F5344CB8AC3E}">
        <p14:creationId xmlns:p14="http://schemas.microsoft.com/office/powerpoint/2010/main" val="34080630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833-12B9-C73B-B5E9-15F1CB298EF0}"/>
              </a:ext>
            </a:extLst>
          </p:cNvPr>
          <p:cNvSpPr>
            <a:spLocks noGrp="1"/>
          </p:cNvSpPr>
          <p:nvPr>
            <p:ph type="title"/>
          </p:nvPr>
        </p:nvSpPr>
        <p:spPr/>
        <p:txBody>
          <a:bodyPr/>
          <a:lstStyle/>
          <a:p>
            <a:pPr algn="ctr"/>
            <a:r>
              <a:rPr lang="en-GB" dirty="0"/>
              <a:t>Staff Updates</a:t>
            </a:r>
          </a:p>
        </p:txBody>
      </p:sp>
      <p:sp>
        <p:nvSpPr>
          <p:cNvPr id="3" name="Content Placeholder 2">
            <a:extLst>
              <a:ext uri="{FF2B5EF4-FFF2-40B4-BE49-F238E27FC236}">
                <a16:creationId xmlns:a16="http://schemas.microsoft.com/office/drawing/2014/main" id="{5909C2D5-1849-3C50-0DB4-7191FB34F338}"/>
              </a:ext>
            </a:extLst>
          </p:cNvPr>
          <p:cNvSpPr>
            <a:spLocks noGrp="1"/>
          </p:cNvSpPr>
          <p:nvPr>
            <p:ph idx="1"/>
          </p:nvPr>
        </p:nvSpPr>
        <p:spPr/>
        <p:txBody>
          <a:bodyPr>
            <a:normAutofit lnSpcReduction="10000"/>
          </a:bodyPr>
          <a:lstStyle/>
          <a:p>
            <a:r>
              <a:rPr lang="en-GB" dirty="0"/>
              <a:t>Dr Jennifer Dickinson – has been on long term sick - last day 23</a:t>
            </a:r>
            <a:r>
              <a:rPr lang="en-GB" baseline="30000" dirty="0"/>
              <a:t>rd</a:t>
            </a:r>
            <a:r>
              <a:rPr lang="en-GB" dirty="0"/>
              <a:t> Oct</a:t>
            </a:r>
          </a:p>
          <a:p>
            <a:r>
              <a:rPr lang="en-GB" dirty="0"/>
              <a:t>Joy Simpson (ACP) leaves mid-October</a:t>
            </a:r>
          </a:p>
          <a:p>
            <a:r>
              <a:rPr lang="en-GB" dirty="0"/>
              <a:t>Dr Britt </a:t>
            </a:r>
            <a:r>
              <a:rPr lang="en-GB" dirty="0" err="1"/>
              <a:t>ter</a:t>
            </a:r>
            <a:r>
              <a:rPr lang="en-GB" dirty="0"/>
              <a:t> Horst joins the practice on 1</a:t>
            </a:r>
            <a:r>
              <a:rPr lang="en-GB" baseline="30000" dirty="0"/>
              <a:t>st</a:t>
            </a:r>
            <a:r>
              <a:rPr lang="en-GB" dirty="0"/>
              <a:t> Nov. Dr </a:t>
            </a:r>
            <a:r>
              <a:rPr lang="en-GB" dirty="0" err="1"/>
              <a:t>ter</a:t>
            </a:r>
            <a:r>
              <a:rPr lang="en-GB" dirty="0"/>
              <a:t> Horst is a newly qualified GP and will be working with AMC for 5 x sessions</a:t>
            </a:r>
          </a:p>
          <a:p>
            <a:r>
              <a:rPr lang="en-GB" dirty="0"/>
              <a:t>We have made an offer to a new ACP to replace Joy’s hours</a:t>
            </a:r>
          </a:p>
          <a:p>
            <a:r>
              <a:rPr lang="en-GB" dirty="0"/>
              <a:t>ACP Christine Duffy deployed to Army Reserve in March – returns in Nov</a:t>
            </a:r>
          </a:p>
          <a:p>
            <a:r>
              <a:rPr lang="en-GB" dirty="0"/>
              <a:t>Dr Justine Horton long term Mat cover Locum. Dr Nasim Akhtar, Dr Farah Ghafoor, Dr Rowan Chamberlain and Dr Ayyub Mirza regularly consulting</a:t>
            </a:r>
          </a:p>
          <a:p>
            <a:endParaRPr lang="en-GB" dirty="0"/>
          </a:p>
        </p:txBody>
      </p:sp>
    </p:spTree>
    <p:extLst>
      <p:ext uri="{BB962C8B-B14F-4D97-AF65-F5344CB8AC3E}">
        <p14:creationId xmlns:p14="http://schemas.microsoft.com/office/powerpoint/2010/main" val="2994864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833-12B9-C73B-B5E9-15F1CB298EF0}"/>
              </a:ext>
            </a:extLst>
          </p:cNvPr>
          <p:cNvSpPr>
            <a:spLocks noGrp="1"/>
          </p:cNvSpPr>
          <p:nvPr>
            <p:ph type="title"/>
          </p:nvPr>
        </p:nvSpPr>
        <p:spPr/>
        <p:txBody>
          <a:bodyPr/>
          <a:lstStyle/>
          <a:p>
            <a:pPr algn="ctr"/>
            <a:r>
              <a:rPr lang="en-GB" dirty="0"/>
              <a:t>Staff Updates</a:t>
            </a:r>
          </a:p>
        </p:txBody>
      </p:sp>
      <p:sp>
        <p:nvSpPr>
          <p:cNvPr id="3" name="Content Placeholder 2">
            <a:extLst>
              <a:ext uri="{FF2B5EF4-FFF2-40B4-BE49-F238E27FC236}">
                <a16:creationId xmlns:a16="http://schemas.microsoft.com/office/drawing/2014/main" id="{5909C2D5-1849-3C50-0DB4-7191FB34F338}"/>
              </a:ext>
            </a:extLst>
          </p:cNvPr>
          <p:cNvSpPr>
            <a:spLocks noGrp="1"/>
          </p:cNvSpPr>
          <p:nvPr>
            <p:ph idx="1"/>
          </p:nvPr>
        </p:nvSpPr>
        <p:spPr/>
        <p:txBody>
          <a:bodyPr/>
          <a:lstStyle/>
          <a:p>
            <a:pPr marL="0" indent="0">
              <a:buNone/>
            </a:pPr>
            <a:r>
              <a:rPr lang="en-GB" dirty="0"/>
              <a:t>Registrars</a:t>
            </a:r>
          </a:p>
          <a:p>
            <a:r>
              <a:rPr lang="en-GB" dirty="0"/>
              <a:t>Dr Mahmoud Ali (will be here for 12 months)</a:t>
            </a:r>
          </a:p>
          <a:p>
            <a:r>
              <a:rPr lang="en-GB" dirty="0"/>
              <a:t>Dr Israel </a:t>
            </a:r>
            <a:r>
              <a:rPr lang="en-GB" dirty="0" err="1"/>
              <a:t>Abia</a:t>
            </a:r>
            <a:endParaRPr lang="en-GB" dirty="0"/>
          </a:p>
          <a:p>
            <a:r>
              <a:rPr lang="en-GB" dirty="0"/>
              <a:t>Dr Stacey </a:t>
            </a:r>
            <a:r>
              <a:rPr lang="en-GB" dirty="0" err="1"/>
              <a:t>Walklett</a:t>
            </a:r>
            <a:endParaRPr lang="en-GB" dirty="0"/>
          </a:p>
        </p:txBody>
      </p:sp>
    </p:spTree>
    <p:extLst>
      <p:ext uri="{BB962C8B-B14F-4D97-AF65-F5344CB8AC3E}">
        <p14:creationId xmlns:p14="http://schemas.microsoft.com/office/powerpoint/2010/main" val="3750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833-12B9-C73B-B5E9-15F1CB298EF0}"/>
              </a:ext>
            </a:extLst>
          </p:cNvPr>
          <p:cNvSpPr>
            <a:spLocks noGrp="1"/>
          </p:cNvSpPr>
          <p:nvPr>
            <p:ph type="title"/>
          </p:nvPr>
        </p:nvSpPr>
        <p:spPr/>
        <p:txBody>
          <a:bodyPr/>
          <a:lstStyle/>
          <a:p>
            <a:pPr algn="ctr"/>
            <a:r>
              <a:rPr lang="en-GB" dirty="0"/>
              <a:t>Staff Updates</a:t>
            </a:r>
          </a:p>
        </p:txBody>
      </p:sp>
      <p:sp>
        <p:nvSpPr>
          <p:cNvPr id="3" name="Content Placeholder 2">
            <a:extLst>
              <a:ext uri="{FF2B5EF4-FFF2-40B4-BE49-F238E27FC236}">
                <a16:creationId xmlns:a16="http://schemas.microsoft.com/office/drawing/2014/main" id="{5909C2D5-1849-3C50-0DB4-7191FB34F338}"/>
              </a:ext>
            </a:extLst>
          </p:cNvPr>
          <p:cNvSpPr>
            <a:spLocks noGrp="1"/>
          </p:cNvSpPr>
          <p:nvPr>
            <p:ph idx="1"/>
          </p:nvPr>
        </p:nvSpPr>
        <p:spPr/>
        <p:txBody>
          <a:bodyPr/>
          <a:lstStyle/>
          <a:p>
            <a:pPr marL="0" indent="0">
              <a:buNone/>
            </a:pPr>
            <a:r>
              <a:rPr lang="en-GB" dirty="0"/>
              <a:t>Care Navigation</a:t>
            </a:r>
          </a:p>
          <a:p>
            <a:r>
              <a:rPr lang="en-GB" dirty="0"/>
              <a:t>2 x new Care Navigators (receptionists) start this month</a:t>
            </a:r>
          </a:p>
        </p:txBody>
      </p:sp>
    </p:spTree>
    <p:extLst>
      <p:ext uri="{BB962C8B-B14F-4D97-AF65-F5344CB8AC3E}">
        <p14:creationId xmlns:p14="http://schemas.microsoft.com/office/powerpoint/2010/main" val="201738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833-12B9-C73B-B5E9-15F1CB298EF0}"/>
              </a:ext>
            </a:extLst>
          </p:cNvPr>
          <p:cNvSpPr>
            <a:spLocks noGrp="1"/>
          </p:cNvSpPr>
          <p:nvPr>
            <p:ph type="title"/>
          </p:nvPr>
        </p:nvSpPr>
        <p:spPr/>
        <p:txBody>
          <a:bodyPr/>
          <a:lstStyle/>
          <a:p>
            <a:pPr algn="ctr"/>
            <a:r>
              <a:rPr lang="en-GB" dirty="0"/>
              <a:t>Key Performance Indicators</a:t>
            </a:r>
          </a:p>
        </p:txBody>
      </p:sp>
      <p:sp>
        <p:nvSpPr>
          <p:cNvPr id="3" name="Content Placeholder 2">
            <a:extLst>
              <a:ext uri="{FF2B5EF4-FFF2-40B4-BE49-F238E27FC236}">
                <a16:creationId xmlns:a16="http://schemas.microsoft.com/office/drawing/2014/main" id="{5909C2D5-1849-3C50-0DB4-7191FB34F338}"/>
              </a:ext>
            </a:extLst>
          </p:cNvPr>
          <p:cNvSpPr>
            <a:spLocks noGrp="1"/>
          </p:cNvSpPr>
          <p:nvPr>
            <p:ph idx="1"/>
          </p:nvPr>
        </p:nvSpPr>
        <p:spPr/>
        <p:txBody>
          <a:bodyPr>
            <a:normAutofit lnSpcReduction="10000"/>
          </a:bodyPr>
          <a:lstStyle/>
          <a:p>
            <a:r>
              <a:rPr lang="en-GB" dirty="0"/>
              <a:t>Patient list = 9,117 patients as of this morning</a:t>
            </a:r>
          </a:p>
          <a:p>
            <a:pPr marL="0" indent="0">
              <a:buNone/>
            </a:pPr>
            <a:endParaRPr lang="en-GB" dirty="0"/>
          </a:p>
          <a:p>
            <a:pPr marL="0" indent="0">
              <a:buNone/>
            </a:pPr>
            <a:r>
              <a:rPr lang="en-GB" dirty="0"/>
              <a:t>Over the last 4 weeks, Arthur Medical Centre has:</a:t>
            </a:r>
          </a:p>
          <a:p>
            <a:r>
              <a:rPr lang="en-GB" dirty="0"/>
              <a:t>handled 4,236 incoming telephone calls (an average of 212 calls handled per working day). This compares to 3,670 calls over the same period last year (183 </a:t>
            </a:r>
            <a:r>
              <a:rPr lang="en-GB" dirty="0" err="1"/>
              <a:t>oer</a:t>
            </a:r>
            <a:r>
              <a:rPr lang="en-GB" dirty="0"/>
              <a:t> day) – an increase of 15%</a:t>
            </a:r>
          </a:p>
          <a:p>
            <a:r>
              <a:rPr lang="en-GB" dirty="0"/>
              <a:t>provided 3,233 patient appointments in total (an average of 162 per working day)</a:t>
            </a:r>
          </a:p>
          <a:p>
            <a:r>
              <a:rPr lang="en-GB" dirty="0"/>
              <a:t>Of these appointments, 1,879 were face-to-face appointments (an average of 99 per working day and around 55% of the total)</a:t>
            </a:r>
          </a:p>
          <a:p>
            <a:endParaRPr lang="en-GB" dirty="0"/>
          </a:p>
          <a:p>
            <a:endParaRPr lang="en-GB" dirty="0"/>
          </a:p>
        </p:txBody>
      </p:sp>
    </p:spTree>
    <p:extLst>
      <p:ext uri="{BB962C8B-B14F-4D97-AF65-F5344CB8AC3E}">
        <p14:creationId xmlns:p14="http://schemas.microsoft.com/office/powerpoint/2010/main" val="3057582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3833-12B9-C73B-B5E9-15F1CB298EF0}"/>
              </a:ext>
            </a:extLst>
          </p:cNvPr>
          <p:cNvSpPr>
            <a:spLocks noGrp="1"/>
          </p:cNvSpPr>
          <p:nvPr>
            <p:ph type="title"/>
          </p:nvPr>
        </p:nvSpPr>
        <p:spPr/>
        <p:txBody>
          <a:bodyPr/>
          <a:lstStyle/>
          <a:p>
            <a:pPr algn="ctr"/>
            <a:r>
              <a:rPr lang="en-GB" dirty="0"/>
              <a:t>Key Performance Indicators</a:t>
            </a:r>
          </a:p>
        </p:txBody>
      </p:sp>
      <p:sp>
        <p:nvSpPr>
          <p:cNvPr id="3" name="Content Placeholder 2">
            <a:extLst>
              <a:ext uri="{FF2B5EF4-FFF2-40B4-BE49-F238E27FC236}">
                <a16:creationId xmlns:a16="http://schemas.microsoft.com/office/drawing/2014/main" id="{5909C2D5-1849-3C50-0DB4-7191FB34F338}"/>
              </a:ext>
            </a:extLst>
          </p:cNvPr>
          <p:cNvSpPr>
            <a:spLocks noGrp="1"/>
          </p:cNvSpPr>
          <p:nvPr>
            <p:ph idx="1"/>
          </p:nvPr>
        </p:nvSpPr>
        <p:spPr/>
        <p:txBody>
          <a:bodyPr/>
          <a:lstStyle/>
          <a:p>
            <a:pPr marL="0" indent="0">
              <a:buNone/>
            </a:pPr>
            <a:r>
              <a:rPr lang="en-GB" dirty="0"/>
              <a:t>DNAs</a:t>
            </a:r>
          </a:p>
          <a:p>
            <a:r>
              <a:rPr lang="en-GB" dirty="0"/>
              <a:t>Over the month of April, </a:t>
            </a:r>
            <a:r>
              <a:rPr lang="en-GB" b="1" dirty="0"/>
              <a:t>65 patients</a:t>
            </a:r>
            <a:r>
              <a:rPr lang="en-GB" dirty="0"/>
              <a:t> did not attend their appointment and did not give notice of cancellation.</a:t>
            </a:r>
          </a:p>
          <a:p>
            <a:r>
              <a:rPr lang="en-GB" dirty="0"/>
              <a:t>This represents 16 hours of wasted appointment time – BUT is nearly half the figure of previous months.</a:t>
            </a:r>
          </a:p>
          <a:p>
            <a:r>
              <a:rPr lang="en-GB" dirty="0"/>
              <a:t>This is largely to do with efforts on Long Term Conditions</a:t>
            </a:r>
          </a:p>
          <a:p>
            <a:endParaRPr lang="en-GB" dirty="0"/>
          </a:p>
        </p:txBody>
      </p:sp>
    </p:spTree>
    <p:extLst>
      <p:ext uri="{BB962C8B-B14F-4D97-AF65-F5344CB8AC3E}">
        <p14:creationId xmlns:p14="http://schemas.microsoft.com/office/powerpoint/2010/main" val="4105252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8000"/>
            <a:lum/>
          </a:blip>
          <a:srcRect/>
          <a:stretch>
            <a:fillRect l="-6000" r="-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D99F-9338-42F8-BF44-0A97CB417A01}"/>
              </a:ext>
            </a:extLst>
          </p:cNvPr>
          <p:cNvSpPr>
            <a:spLocks noGrp="1"/>
          </p:cNvSpPr>
          <p:nvPr>
            <p:ph type="title"/>
          </p:nvPr>
        </p:nvSpPr>
        <p:spPr>
          <a:xfrm>
            <a:off x="838200" y="180398"/>
            <a:ext cx="10515600" cy="1325563"/>
          </a:xfrm>
        </p:spPr>
        <p:txBody>
          <a:bodyPr/>
          <a:lstStyle/>
          <a:p>
            <a:pPr algn="ctr"/>
            <a:r>
              <a:rPr lang="en-GB" b="1" dirty="0"/>
              <a:t>Incoming Call Volumes 2022/3 Vs 2021/2</a:t>
            </a:r>
          </a:p>
        </p:txBody>
      </p:sp>
      <p:pic>
        <p:nvPicPr>
          <p:cNvPr id="5" name="Picture 4">
            <a:extLst>
              <a:ext uri="{FF2B5EF4-FFF2-40B4-BE49-F238E27FC236}">
                <a16:creationId xmlns:a16="http://schemas.microsoft.com/office/drawing/2014/main" id="{7598262D-9C5F-DDA9-B802-A11B2018AF6E}"/>
              </a:ext>
            </a:extLst>
          </p:cNvPr>
          <p:cNvPicPr>
            <a:picLocks noChangeAspect="1"/>
          </p:cNvPicPr>
          <p:nvPr/>
        </p:nvPicPr>
        <p:blipFill>
          <a:blip r:embed="rId3"/>
          <a:stretch>
            <a:fillRect/>
          </a:stretch>
        </p:blipFill>
        <p:spPr>
          <a:xfrm>
            <a:off x="0" y="1338030"/>
            <a:ext cx="12192000" cy="4181940"/>
          </a:xfrm>
          <a:prstGeom prst="rect">
            <a:avLst/>
          </a:prstGeom>
        </p:spPr>
      </p:pic>
    </p:spTree>
    <p:extLst>
      <p:ext uri="{BB962C8B-B14F-4D97-AF65-F5344CB8AC3E}">
        <p14:creationId xmlns:p14="http://schemas.microsoft.com/office/powerpoint/2010/main" val="743539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2090</TotalTime>
  <Words>618</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Arthur Medical Centre</vt:lpstr>
      <vt:lpstr>Agenda</vt:lpstr>
      <vt:lpstr>Arthur Medical Centre</vt:lpstr>
      <vt:lpstr>Staff Updates</vt:lpstr>
      <vt:lpstr>Staff Updates</vt:lpstr>
      <vt:lpstr>Staff Updates</vt:lpstr>
      <vt:lpstr>Key Performance Indicators</vt:lpstr>
      <vt:lpstr>Key Performance Indicators</vt:lpstr>
      <vt:lpstr>Incoming Call Volumes 2022/3 Vs 2021/2</vt:lpstr>
      <vt:lpstr>Arthur Medical Centre</vt:lpstr>
      <vt:lpstr>Patient Meeting 21st June 2023</vt:lpstr>
      <vt:lpstr>Post meeting feedback</vt:lpstr>
      <vt:lpstr>Building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Arthur Medical Centre</dc:title>
  <dc:creator>Azeem Climie</dc:creator>
  <cp:lastModifiedBy>WOODIER, Kate (ARTHUR MEDICAL CENTRE)</cp:lastModifiedBy>
  <cp:revision>52</cp:revision>
  <dcterms:created xsi:type="dcterms:W3CDTF">2021-02-13T07:55:17Z</dcterms:created>
  <dcterms:modified xsi:type="dcterms:W3CDTF">2023-11-14T09:43:03Z</dcterms:modified>
</cp:coreProperties>
</file>